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42" r:id="rId5"/>
    <p:sldId id="351" r:id="rId6"/>
    <p:sldId id="358" r:id="rId7"/>
    <p:sldId id="360" r:id="rId8"/>
    <p:sldId id="352" r:id="rId9"/>
    <p:sldId id="354" r:id="rId10"/>
    <p:sldId id="355" r:id="rId11"/>
    <p:sldId id="357" r:id="rId12"/>
    <p:sldId id="361" r:id="rId13"/>
    <p:sldId id="356" r:id="rId14"/>
    <p:sldId id="359" r:id="rId15"/>
    <p:sldId id="3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F679B-884E-4037-90E0-6B06ADBF7A33}" v="5" dt="2023-12-20T15:29:35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646"/>
  </p:normalViewPr>
  <p:slideViewPr>
    <p:cSldViewPr snapToGrid="0" snapToObjects="1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ie Herting" userId="f2206427-b2e3-4826-ac00-cd18990c36ab" providerId="ADAL" clId="{3A8F679B-884E-4037-90E0-6B06ADBF7A33}"/>
    <pc:docChg chg="custSel addSld modSld sldOrd">
      <pc:chgData name="Angie Herting" userId="f2206427-b2e3-4826-ac00-cd18990c36ab" providerId="ADAL" clId="{3A8F679B-884E-4037-90E0-6B06ADBF7A33}" dt="2023-12-20T18:55:59.341" v="396"/>
      <pc:docMkLst>
        <pc:docMk/>
      </pc:docMkLst>
      <pc:sldChg chg="addSp delSp modSp mod">
        <pc:chgData name="Angie Herting" userId="f2206427-b2e3-4826-ac00-cd18990c36ab" providerId="ADAL" clId="{3A8F679B-884E-4037-90E0-6B06ADBF7A33}" dt="2023-12-20T15:29:43.177" v="87" actId="1076"/>
        <pc:sldMkLst>
          <pc:docMk/>
          <pc:sldMk cId="79002458" sldId="350"/>
        </pc:sldMkLst>
        <pc:spChg chg="mod">
          <ac:chgData name="Angie Herting" userId="f2206427-b2e3-4826-ac00-cd18990c36ab" providerId="ADAL" clId="{3A8F679B-884E-4037-90E0-6B06ADBF7A33}" dt="2023-12-20T15:29:09.120" v="81" actId="1076"/>
          <ac:spMkLst>
            <pc:docMk/>
            <pc:sldMk cId="79002458" sldId="350"/>
            <ac:spMk id="3" creationId="{16F47B4A-0538-FAD8-7A24-931BA48AE070}"/>
          </ac:spMkLst>
        </pc:spChg>
        <pc:spChg chg="del">
          <ac:chgData name="Angie Herting" userId="f2206427-b2e3-4826-ac00-cd18990c36ab" providerId="ADAL" clId="{3A8F679B-884E-4037-90E0-6B06ADBF7A33}" dt="2023-12-20T15:29:06.500" v="80" actId="21"/>
          <ac:spMkLst>
            <pc:docMk/>
            <pc:sldMk cId="79002458" sldId="350"/>
            <ac:spMk id="4" creationId="{AD92615F-30F5-3433-FAEF-1AB81A6FEAB6}"/>
          </ac:spMkLst>
        </pc:spChg>
        <pc:spChg chg="del">
          <ac:chgData name="Angie Herting" userId="f2206427-b2e3-4826-ac00-cd18990c36ab" providerId="ADAL" clId="{3A8F679B-884E-4037-90E0-6B06ADBF7A33}" dt="2023-12-20T15:29:13.257" v="82" actId="21"/>
          <ac:spMkLst>
            <pc:docMk/>
            <pc:sldMk cId="79002458" sldId="350"/>
            <ac:spMk id="6" creationId="{8CE2A5A3-7F4E-23A2-DAD7-C562FEDBBE76}"/>
          </ac:spMkLst>
        </pc:spChg>
        <pc:picChg chg="add mod">
          <ac:chgData name="Angie Herting" userId="f2206427-b2e3-4826-ac00-cd18990c36ab" providerId="ADAL" clId="{3A8F679B-884E-4037-90E0-6B06ADBF7A33}" dt="2023-12-20T15:29:43.177" v="87" actId="1076"/>
          <ac:picMkLst>
            <pc:docMk/>
            <pc:sldMk cId="79002458" sldId="350"/>
            <ac:picMk id="8" creationId="{C95F2FF2-496D-7C2C-0AA8-96C11EFF2C04}"/>
          </ac:picMkLst>
        </pc:picChg>
      </pc:sldChg>
      <pc:sldChg chg="modSp mod">
        <pc:chgData name="Angie Herting" userId="f2206427-b2e3-4826-ac00-cd18990c36ab" providerId="ADAL" clId="{3A8F679B-884E-4037-90E0-6B06ADBF7A33}" dt="2023-12-20T15:30:10.434" v="88" actId="20577"/>
        <pc:sldMkLst>
          <pc:docMk/>
          <pc:sldMk cId="2249031310" sldId="351"/>
        </pc:sldMkLst>
        <pc:spChg chg="mod">
          <ac:chgData name="Angie Herting" userId="f2206427-b2e3-4826-ac00-cd18990c36ab" providerId="ADAL" clId="{3A8F679B-884E-4037-90E0-6B06ADBF7A33}" dt="2023-12-20T15:30:10.434" v="88" actId="20577"/>
          <ac:spMkLst>
            <pc:docMk/>
            <pc:sldMk cId="2249031310" sldId="351"/>
            <ac:spMk id="3" creationId="{B90F77A5-9A4F-1583-1DB9-95BA90866C29}"/>
          </ac:spMkLst>
        </pc:spChg>
      </pc:sldChg>
      <pc:sldChg chg="modSp mod">
        <pc:chgData name="Angie Herting" userId="f2206427-b2e3-4826-ac00-cd18990c36ab" providerId="ADAL" clId="{3A8F679B-884E-4037-90E0-6B06ADBF7A33}" dt="2023-12-20T15:30:57.127" v="92" actId="20577"/>
        <pc:sldMkLst>
          <pc:docMk/>
          <pc:sldMk cId="1095325174" sldId="355"/>
        </pc:sldMkLst>
        <pc:spChg chg="mod">
          <ac:chgData name="Angie Herting" userId="f2206427-b2e3-4826-ac00-cd18990c36ab" providerId="ADAL" clId="{3A8F679B-884E-4037-90E0-6B06ADBF7A33}" dt="2023-12-20T15:30:57.127" v="92" actId="20577"/>
          <ac:spMkLst>
            <pc:docMk/>
            <pc:sldMk cId="1095325174" sldId="355"/>
            <ac:spMk id="17" creationId="{0892AC39-3E64-A692-37F0-BDFE01D0102C}"/>
          </ac:spMkLst>
        </pc:spChg>
      </pc:sldChg>
      <pc:sldChg chg="ord">
        <pc:chgData name="Angie Herting" userId="f2206427-b2e3-4826-ac00-cd18990c36ab" providerId="ADAL" clId="{3A8F679B-884E-4037-90E0-6B06ADBF7A33}" dt="2023-12-20T18:55:59.341" v="396"/>
        <pc:sldMkLst>
          <pc:docMk/>
          <pc:sldMk cId="2487148043" sldId="359"/>
        </pc:sldMkLst>
      </pc:sldChg>
      <pc:sldChg chg="addSp delSp modSp new mod modClrScheme chgLayout">
        <pc:chgData name="Angie Herting" userId="f2206427-b2e3-4826-ac00-cd18990c36ab" providerId="ADAL" clId="{3A8F679B-884E-4037-90E0-6B06ADBF7A33}" dt="2023-12-20T15:39:21.042" v="394" actId="20577"/>
        <pc:sldMkLst>
          <pc:docMk/>
          <pc:sldMk cId="1594865322" sldId="360"/>
        </pc:sldMkLst>
        <pc:spChg chg="del mod ord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2" creationId="{38E60203-0B47-5FAF-BCE8-FDDDBEC7BF80}"/>
          </ac:spMkLst>
        </pc:spChg>
        <pc:spChg chg="del mod ord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3" creationId="{04ED7FCE-CB41-A873-98B7-80C3F7B17AFE}"/>
          </ac:spMkLst>
        </pc:spChg>
        <pc:spChg chg="del mod ord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4" creationId="{E1E38C34-56D9-824B-4D28-38DA80280776}"/>
          </ac:spMkLst>
        </pc:spChg>
        <pc:spChg chg="del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5" creationId="{87E2BDB1-9204-1F0F-ADC4-85F498643C67}"/>
          </ac:spMkLst>
        </pc:spChg>
        <pc:spChg chg="del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6" creationId="{C2FFA11B-FDB3-C92E-DBBB-81BE622E8FC6}"/>
          </ac:spMkLst>
        </pc:spChg>
        <pc:spChg chg="del mod ord">
          <ac:chgData name="Angie Herting" userId="f2206427-b2e3-4826-ac00-cd18990c36ab" providerId="ADAL" clId="{3A8F679B-884E-4037-90E0-6B06ADBF7A33}" dt="2023-12-20T15:31:55.720" v="104" actId="21"/>
          <ac:spMkLst>
            <pc:docMk/>
            <pc:sldMk cId="1594865322" sldId="360"/>
            <ac:spMk id="7" creationId="{271B06A8-785F-561A-74DE-E7517B39F518}"/>
          </ac:spMkLst>
        </pc:spChg>
        <pc:spChg chg="mod ord">
          <ac:chgData name="Angie Herting" userId="f2206427-b2e3-4826-ac00-cd18990c36ab" providerId="ADAL" clId="{3A8F679B-884E-4037-90E0-6B06ADBF7A33}" dt="2023-12-20T15:31:42.425" v="94" actId="700"/>
          <ac:spMkLst>
            <pc:docMk/>
            <pc:sldMk cId="1594865322" sldId="360"/>
            <ac:spMk id="8" creationId="{79E96D03-9790-52FA-D991-699278008FEF}"/>
          </ac:spMkLst>
        </pc:spChg>
        <pc:spChg chg="add mod ord">
          <ac:chgData name="Angie Herting" userId="f2206427-b2e3-4826-ac00-cd18990c36ab" providerId="ADAL" clId="{3A8F679B-884E-4037-90E0-6B06ADBF7A33}" dt="2023-12-20T15:31:47.936" v="102" actId="20577"/>
          <ac:spMkLst>
            <pc:docMk/>
            <pc:sldMk cId="1594865322" sldId="360"/>
            <ac:spMk id="9" creationId="{F8F1F051-0BE7-ED5C-7264-29CC86F81AD6}"/>
          </ac:spMkLst>
        </pc:spChg>
        <pc:spChg chg="add mod ord">
          <ac:chgData name="Angie Herting" userId="f2206427-b2e3-4826-ac00-cd18990c36ab" providerId="ADAL" clId="{3A8F679B-884E-4037-90E0-6B06ADBF7A33}" dt="2023-12-20T15:39:21.042" v="394" actId="20577"/>
          <ac:spMkLst>
            <pc:docMk/>
            <pc:sldMk cId="1594865322" sldId="360"/>
            <ac:spMk id="10" creationId="{CDDE7C20-5254-5DC1-AB6E-D72581F305A7}"/>
          </ac:spMkLst>
        </pc:spChg>
        <pc:spChg chg="add del mod ord">
          <ac:chgData name="Angie Herting" userId="f2206427-b2e3-4826-ac00-cd18990c36ab" providerId="ADAL" clId="{3A8F679B-884E-4037-90E0-6B06ADBF7A33}" dt="2023-12-20T15:31:51.547" v="103" actId="21"/>
          <ac:spMkLst>
            <pc:docMk/>
            <pc:sldMk cId="1594865322" sldId="360"/>
            <ac:spMk id="11" creationId="{A057D362-D46B-1C38-2256-F427F0BE8B81}"/>
          </ac:spMkLst>
        </pc:spChg>
      </pc:sldChg>
      <pc:sldChg chg="delSp modSp new mod">
        <pc:chgData name="Angie Herting" userId="f2206427-b2e3-4826-ac00-cd18990c36ab" providerId="ADAL" clId="{3A8F679B-884E-4037-90E0-6B06ADBF7A33}" dt="2023-12-20T15:38:13.705" v="352" actId="14100"/>
        <pc:sldMkLst>
          <pc:docMk/>
          <pc:sldMk cId="2195527493" sldId="361"/>
        </pc:sldMkLst>
        <pc:spChg chg="mod">
          <ac:chgData name="Angie Herting" userId="f2206427-b2e3-4826-ac00-cd18990c36ab" providerId="ADAL" clId="{3A8F679B-884E-4037-90E0-6B06ADBF7A33}" dt="2023-12-20T15:33:32.052" v="121" actId="20577"/>
          <ac:spMkLst>
            <pc:docMk/>
            <pc:sldMk cId="2195527493" sldId="361"/>
            <ac:spMk id="2" creationId="{DD1ED611-602C-2717-BB48-4FAE88431080}"/>
          </ac:spMkLst>
        </pc:spChg>
        <pc:spChg chg="del">
          <ac:chgData name="Angie Herting" userId="f2206427-b2e3-4826-ac00-cd18990c36ab" providerId="ADAL" clId="{3A8F679B-884E-4037-90E0-6B06ADBF7A33}" dt="2023-12-20T15:35:58.473" v="306" actId="21"/>
          <ac:spMkLst>
            <pc:docMk/>
            <pc:sldMk cId="2195527493" sldId="361"/>
            <ac:spMk id="3" creationId="{B8ECEC59-B2DB-A233-4B0F-9F46E11A72AC}"/>
          </ac:spMkLst>
        </pc:spChg>
        <pc:spChg chg="mod">
          <ac:chgData name="Angie Herting" userId="f2206427-b2e3-4826-ac00-cd18990c36ab" providerId="ADAL" clId="{3A8F679B-884E-4037-90E0-6B06ADBF7A33}" dt="2023-12-20T15:38:13.705" v="352" actId="14100"/>
          <ac:spMkLst>
            <pc:docMk/>
            <pc:sldMk cId="2195527493" sldId="361"/>
            <ac:spMk id="4" creationId="{501829CD-EC0D-8F50-AE53-425E1C16F88E}"/>
          </ac:spMkLst>
        </pc:spChg>
        <pc:spChg chg="del">
          <ac:chgData name="Angie Herting" userId="f2206427-b2e3-4826-ac00-cd18990c36ab" providerId="ADAL" clId="{3A8F679B-884E-4037-90E0-6B06ADBF7A33}" dt="2023-12-20T15:36:06.630" v="308" actId="21"/>
          <ac:spMkLst>
            <pc:docMk/>
            <pc:sldMk cId="2195527493" sldId="361"/>
            <ac:spMk id="5" creationId="{4985F3EF-AF25-6186-65A6-726018885B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1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fre.org/exam-prep/study-groups/" TargetMode="External"/><Relationship Id="rId3" Type="http://schemas.openxmlformats.org/officeDocument/2006/relationships/hyperlink" Target="https://www.cfre.org/exam-prep/resource-reading-list/" TargetMode="External"/><Relationship Id="rId7" Type="http://schemas.openxmlformats.org/officeDocument/2006/relationships/hyperlink" Target="https://www.cfre.org/exam-prep/practice-exam/" TargetMode="External"/><Relationship Id="rId2" Type="http://schemas.openxmlformats.org/officeDocument/2006/relationships/hyperlink" Target="https://www.cfre.org/certification/initial/candidate-hand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fre.org/exam-prep/cfre-exam-study-plan-template/" TargetMode="External"/><Relationship Id="rId5" Type="http://schemas.openxmlformats.org/officeDocument/2006/relationships/hyperlink" Target="https://www.cfre.org/exam-prep/glossary/" TargetMode="External"/><Relationship Id="rId4" Type="http://schemas.openxmlformats.org/officeDocument/2006/relationships/hyperlink" Target="https://www.cfre.org/exam-prep/study-guide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herting@swtc.edu" TargetMode="External"/><Relationship Id="rId2" Type="http://schemas.openxmlformats.org/officeDocument/2006/relationships/hyperlink" Target="mailto:Angie.herting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41C15"/>
                </a:solidFill>
                <a:effectLst/>
                <a:latin typeface="Graphik Web"/>
              </a:rPr>
              <a:t> </a:t>
            </a:r>
            <a:r>
              <a:rPr lang="en-US" b="0" i="0" dirty="0">
                <a:solidFill>
                  <a:schemeClr val="bg1"/>
                </a:solidFill>
                <a:effectLst/>
                <a:latin typeface="Graphik Web"/>
              </a:rPr>
              <a:t>Is earning your</a:t>
            </a:r>
            <a:br>
              <a:rPr lang="en-US" dirty="0">
                <a:solidFill>
                  <a:schemeClr val="bg1"/>
                </a:solidFill>
                <a:latin typeface="Graphik Web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Graphik Web"/>
              </a:rPr>
              <a:t> CFRE on your New Year’s resolution list?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Angie Herting</a:t>
            </a:r>
          </a:p>
          <a:p>
            <a:r>
              <a:rPr lang="en-US" dirty="0"/>
              <a:t>Director of Development</a:t>
            </a:r>
          </a:p>
          <a:p>
            <a:r>
              <a:rPr lang="en-US" dirty="0"/>
              <a:t>Southwest Wisconsin Technical College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63B9-E3FF-90EC-9B5C-AA1CDEEF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0F573-2205-26FB-02AC-80138C68BBD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00" y="2544172"/>
            <a:ext cx="6888665" cy="3974073"/>
          </a:xfrm>
        </p:spPr>
        <p:txBody>
          <a:bodyPr/>
          <a:lstStyle/>
          <a:p>
            <a:r>
              <a:rPr lang="en-US" dirty="0">
                <a:hlinkClick r:id="rId2"/>
              </a:rPr>
              <a:t>Candidate Handbook - CFRE International</a:t>
            </a:r>
            <a:endParaRPr lang="en-US" dirty="0"/>
          </a:p>
          <a:p>
            <a:r>
              <a:rPr lang="en-US" dirty="0">
                <a:hlinkClick r:id="rId3"/>
              </a:rPr>
              <a:t>Resource Reading List - CFRE International</a:t>
            </a:r>
            <a:endParaRPr lang="en-US" dirty="0"/>
          </a:p>
          <a:p>
            <a:r>
              <a:rPr lang="en-US" dirty="0">
                <a:hlinkClick r:id="rId4"/>
              </a:rPr>
              <a:t>CFRE Exam Compass Study Guide - CFRE International</a:t>
            </a:r>
            <a:endParaRPr lang="en-US" dirty="0"/>
          </a:p>
          <a:p>
            <a:r>
              <a:rPr lang="en-US" dirty="0"/>
              <a:t>Flash cards: </a:t>
            </a:r>
            <a:r>
              <a:rPr lang="en-US" u="sng" dirty="0"/>
              <a:t>cfre.org /study-aids</a:t>
            </a:r>
          </a:p>
          <a:p>
            <a:r>
              <a:rPr lang="en-US" dirty="0">
                <a:hlinkClick r:id="rId5"/>
              </a:rPr>
              <a:t>Glossary - CFRE International</a:t>
            </a:r>
            <a:endParaRPr lang="en-US" dirty="0"/>
          </a:p>
          <a:p>
            <a:r>
              <a:rPr lang="en-US" dirty="0">
                <a:hlinkClick r:id="rId6"/>
              </a:rPr>
              <a:t>CFRE Exam Study Plan Template - CFRE International</a:t>
            </a:r>
            <a:endParaRPr lang="en-US" dirty="0"/>
          </a:p>
          <a:p>
            <a:r>
              <a:rPr lang="en-US" dirty="0">
                <a:hlinkClick r:id="rId7"/>
              </a:rPr>
              <a:t>Practice Exam - CFRE International</a:t>
            </a:r>
            <a:endParaRPr lang="en-US" dirty="0"/>
          </a:p>
          <a:p>
            <a:r>
              <a:rPr lang="en-US" dirty="0">
                <a:hlinkClick r:id="rId8"/>
              </a:rPr>
              <a:t>Study Groups - CFRE International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FDA83-E7E6-A981-619E-94490C18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0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0F7D-9989-355C-B901-FAC83F1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44CFC-1080-2590-05DF-D9F53F41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4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7B4A-0538-FAD8-7A24-931BA48AE07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2711952"/>
            <a:ext cx="6888665" cy="2241805"/>
          </a:xfrm>
        </p:spPr>
        <p:txBody>
          <a:bodyPr/>
          <a:lstStyle/>
          <a:p>
            <a:r>
              <a:rPr lang="en-US" dirty="0"/>
              <a:t>Angie Herting</a:t>
            </a:r>
          </a:p>
          <a:p>
            <a:r>
              <a:rPr lang="en-US" dirty="0"/>
              <a:t>563-564-0320</a:t>
            </a:r>
          </a:p>
          <a:p>
            <a:r>
              <a:rPr lang="en-US" dirty="0">
                <a:hlinkClick r:id="rId2"/>
              </a:rPr>
              <a:t>Angie.herting@gmail.com</a:t>
            </a:r>
            <a:r>
              <a:rPr lang="en-US" dirty="0"/>
              <a:t>  </a:t>
            </a:r>
          </a:p>
          <a:p>
            <a:r>
              <a:rPr lang="en-US" dirty="0">
                <a:hlinkClick r:id="rId3"/>
              </a:rPr>
              <a:t>Aherting@swtc.edu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A person with long brown hair wearing a black shirt and a necklace&#10;&#10;Description automatically generated">
            <a:extLst>
              <a:ext uri="{FF2B5EF4-FFF2-40B4-BE49-F238E27FC236}">
                <a16:creationId xmlns:a16="http://schemas.microsoft.com/office/drawing/2014/main" id="{C95F2FF2-496D-7C2C-0AA8-96C11EFF2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956" y="262806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91" y="1035330"/>
            <a:ext cx="6910627" cy="11648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8160" y="2316384"/>
            <a:ext cx="6888665" cy="47821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Education</a:t>
            </a:r>
            <a:r>
              <a:rPr lang="en-US" dirty="0"/>
              <a:t> – 80 points in CFRE approved continued ed credits in past 5 years, Service learning (up to 10 points), academic degrees from any year.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Professional Practice </a:t>
            </a:r>
            <a:r>
              <a:rPr lang="en-US" dirty="0"/>
              <a:t>– 36 points – earn 1 point for each month of employment as a fundraiser in past 5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Professional Performance</a:t>
            </a:r>
            <a:r>
              <a:rPr lang="en-US" dirty="0"/>
              <a:t> – 55 points</a:t>
            </a:r>
          </a:p>
          <a:p>
            <a:pPr lvl="1"/>
            <a:r>
              <a:rPr lang="en-US" sz="1400" dirty="0"/>
              <a:t>1 point for each $25,000 raised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1400" dirty="0"/>
              <a:t>5 points for each specific communications activity or project with measurable outcomes or results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1400" dirty="0"/>
              <a:t>5 points for each specific program, institutional or financial management activity or project which impacted your fundraising activities</a:t>
            </a:r>
          </a:p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73B6-5E44-B607-9263-C00F68BB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84200"/>
            <a:ext cx="10515601" cy="2956916"/>
          </a:xfrm>
        </p:spPr>
        <p:txBody>
          <a:bodyPr/>
          <a:lstStyle/>
          <a:p>
            <a:r>
              <a:rPr lang="en-US" sz="4400" dirty="0"/>
              <a:t>A fundraising professional who has met the eligibility requirements to sit for the exam should have the knowledge to pass the exam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F7F0E9-E078-688B-CC78-C93702E9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42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8F1F051-0BE7-ED5C-7264-29CC86F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E7C20-5254-5DC1-AB6E-D72581F305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4641" y="2594506"/>
            <a:ext cx="6888665" cy="224180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</a:rPr>
              <a:t>E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xamination fee of </a:t>
            </a:r>
            <a:r>
              <a:rPr lang="en-US" sz="2400" b="1" i="0" dirty="0">
                <a:effectLst/>
                <a:latin typeface="Arial" panose="020B0604020202020204" pitchFamily="34" charset="0"/>
              </a:rPr>
              <a:t>$700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 for organization members and $875 for non-members</a:t>
            </a:r>
          </a:p>
          <a:p>
            <a:r>
              <a:rPr lang="en-US" sz="2400" dirty="0">
                <a:latin typeface="Arial" panose="020B0604020202020204" pitchFamily="34" charset="0"/>
              </a:rPr>
              <a:t>Plus study materials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E96D03-9790-52FA-D991-69927800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945C-94BA-AC11-295D-E4CACAC7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615C6-5B0E-9C55-4354-0FE24FAB35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Exam is designed to assess six core areas of knowledge: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97F046A-7911-3E0E-7D88-A57CF0028A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b="1" dirty="0"/>
              <a:t>Current and Prospective Donor Research</a:t>
            </a:r>
          </a:p>
          <a:p>
            <a:r>
              <a:rPr lang="en-US" b="1" dirty="0"/>
              <a:t>15%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63CC359-8A44-9313-ADA5-3E961D2CC8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b="1" dirty="0"/>
              <a:t>Securing the Gift</a:t>
            </a:r>
          </a:p>
          <a:p>
            <a:r>
              <a:rPr lang="en-US" b="1" dirty="0"/>
              <a:t>22%</a:t>
            </a:r>
          </a:p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DB2DABA-9EFA-FC6D-50D6-0493014B4A5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Relationship Building</a:t>
            </a:r>
          </a:p>
          <a:p>
            <a:r>
              <a:rPr lang="en-US" b="1" dirty="0"/>
              <a:t>29%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648E53-A674-2192-7737-52A353F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8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2A67E-F7C1-ECAD-E940-F580BE5C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5A1C7-148B-ADB6-A940-802B62A177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b="1" dirty="0"/>
              <a:t>Volunteer Involvement</a:t>
            </a:r>
          </a:p>
          <a:p>
            <a:r>
              <a:rPr lang="en-US" b="1" dirty="0"/>
              <a:t>6%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0197D-C59E-D35E-6ED6-7531DCCC977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b="1" dirty="0"/>
              <a:t>Leadership and Management</a:t>
            </a:r>
          </a:p>
          <a:p>
            <a:r>
              <a:rPr lang="en-US" b="1" dirty="0"/>
              <a:t>18%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2A28C5-CFD1-B434-4A7F-EA0B7DE672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b="1" dirty="0"/>
              <a:t>Ethics, Accountability and Professionalism</a:t>
            </a:r>
          </a:p>
          <a:p>
            <a:r>
              <a:rPr lang="en-US" b="1" dirty="0"/>
              <a:t>10%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06CD9-AF37-9690-2463-F21D9582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2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9615082-662A-8CFB-939F-7F44A419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1DB6A1-9FEC-8434-76A2-19046384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892AC39-3E64-A692-37F0-BDFE01D010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3061" y="2734520"/>
            <a:ext cx="6888163" cy="3376613"/>
          </a:xfrm>
        </p:spPr>
        <p:txBody>
          <a:bodyPr/>
          <a:lstStyle/>
          <a:p>
            <a:r>
              <a:rPr lang="en-US" sz="2400" dirty="0"/>
              <a:t>200 multiple choice questions (four options)</a:t>
            </a:r>
          </a:p>
          <a:p>
            <a:pPr lvl="1"/>
            <a:r>
              <a:rPr lang="en-US" sz="1600" dirty="0"/>
              <a:t>Two sections each with 100 questions with a ten-minute break</a:t>
            </a:r>
          </a:p>
          <a:p>
            <a:r>
              <a:rPr lang="en-US" sz="2400" dirty="0"/>
              <a:t>4 hours to complete the exam</a:t>
            </a:r>
          </a:p>
          <a:p>
            <a:r>
              <a:rPr lang="en-US" sz="2400" dirty="0"/>
              <a:t>25 questions will not count toward your score </a:t>
            </a:r>
            <a:endParaRPr lang="en-US" sz="3200" dirty="0"/>
          </a:p>
          <a:p>
            <a:r>
              <a:rPr lang="en-US" sz="2400" dirty="0"/>
              <a:t>Computer based with virtual and in-person options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2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04A9-636A-F509-F22E-C45F66F3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Exam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31B8-B398-DEEC-4982-AA6ACCAC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BBB4A6-91A9-BEEB-AFFB-FC3CA1CF8C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5988" y="2560638"/>
            <a:ext cx="6889750" cy="224155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You will receive your score immediately upon completing the exam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The overall pass rate is approximately 70 – 80%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CFRE International does not permit access to or release answer sheets, test booklets, or previously ‘used’ exams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Candidates who do not pass the exam are eligible for two (2) re-exam attempts per application</a:t>
            </a:r>
            <a:r>
              <a:rPr lang="en-US" dirty="0">
                <a:latin typeface="Arial" panose="020B0604020202020204" pitchFamily="34" charset="0"/>
              </a:rPr>
              <a:t> in a 12-month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0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D611-602C-2717-BB48-4FAE8843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Recertification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829CD-EC0D-8F50-AE53-425E1C16F8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3661" y="2636451"/>
            <a:ext cx="6888665" cy="3403622"/>
          </a:xfrm>
        </p:spPr>
        <p:txBody>
          <a:bodyPr/>
          <a:lstStyle/>
          <a:p>
            <a:r>
              <a:rPr lang="en-US" dirty="0"/>
              <a:t>Education: 45 points – Includes- Continuing Education, Authoring, Academic Degrees earned, Service Learning</a:t>
            </a:r>
          </a:p>
          <a:p>
            <a:r>
              <a:rPr lang="en-US" dirty="0"/>
              <a:t>Professional Practice: 30 points - earn 1 point for each month of employment as a fundraiser </a:t>
            </a:r>
          </a:p>
          <a:p>
            <a:r>
              <a:rPr lang="en-US" dirty="0"/>
              <a:t>Professional Performance: 40 points - </a:t>
            </a:r>
            <a:r>
              <a:rPr lang="en-US" b="0" i="0" dirty="0">
                <a:effectLst/>
                <a:latin typeface="arial" panose="020B0604020202020204" pitchFamily="34" charset="0"/>
              </a:rPr>
              <a:t>Actual funds raised where 1 point = 25,000 raised in US Dollars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3B1CE-7A4C-A3F3-A9F1-78BFB8A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27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{2666EFFB-FA48-443A-B8A6-60BEE68C735B}tf11936837_win32</Template>
  <TotalTime>252</TotalTime>
  <Words>448</Words>
  <Application>Microsoft Office PowerPoint</Application>
  <PresentationFormat>Widescreen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</vt:lpstr>
      <vt:lpstr>Arial Nova</vt:lpstr>
      <vt:lpstr>Biome</vt:lpstr>
      <vt:lpstr>Biome Light</vt:lpstr>
      <vt:lpstr>Calibri</vt:lpstr>
      <vt:lpstr>Graphik Web</vt:lpstr>
      <vt:lpstr>Segoe UI</vt:lpstr>
      <vt:lpstr>Office Theme</vt:lpstr>
      <vt:lpstr> Is earning your  CFRE on your New Year’s resolution list?</vt:lpstr>
      <vt:lpstr>The Application</vt:lpstr>
      <vt:lpstr>A fundraising professional who has met the eligibility requirements to sit for the exam should have the knowledge to pass the exam</vt:lpstr>
      <vt:lpstr>The Cost</vt:lpstr>
      <vt:lpstr>Exam Overview</vt:lpstr>
      <vt:lpstr>Exam Overview</vt:lpstr>
      <vt:lpstr>The Exam</vt:lpstr>
      <vt:lpstr>After the Exam</vt:lpstr>
      <vt:lpstr>Recertification</vt:lpstr>
      <vt:lpstr>Resources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Is earning your  CFRE on your New Year’s resolution list?</dc:title>
  <dc:creator>Angie Herting</dc:creator>
  <cp:lastModifiedBy>Angie Herting</cp:lastModifiedBy>
  <cp:revision>1</cp:revision>
  <dcterms:created xsi:type="dcterms:W3CDTF">2023-12-20T14:43:17Z</dcterms:created>
  <dcterms:modified xsi:type="dcterms:W3CDTF">2023-12-20T18:56:08Z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